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561" r:id="rId5"/>
    <p:sldId id="11162" r:id="rId6"/>
    <p:sldId id="11167" r:id="rId7"/>
    <p:sldId id="11166" r:id="rId8"/>
    <p:sldId id="1824" r:id="rId9"/>
    <p:sldId id="1652" r:id="rId10"/>
    <p:sldId id="11164" r:id="rId11"/>
    <p:sldId id="11170" r:id="rId12"/>
    <p:sldId id="2185" r:id="rId13"/>
    <p:sldId id="516" r:id="rId14"/>
    <p:sldId id="517" r:id="rId15"/>
    <p:sldId id="519" r:id="rId16"/>
    <p:sldId id="518" r:id="rId17"/>
    <p:sldId id="520" r:id="rId18"/>
    <p:sldId id="521" r:id="rId19"/>
    <p:sldId id="52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8"/>
    <p:restoredTop sz="96327"/>
  </p:normalViewPr>
  <p:slideViewPr>
    <p:cSldViewPr snapToGrid="0" snapToObjects="1" showGuides="1">
      <p:cViewPr varScale="1">
        <p:scale>
          <a:sx n="80" d="100"/>
          <a:sy n="80" d="100"/>
        </p:scale>
        <p:origin x="224" y="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7/18/25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chart" Target="../charts/chart3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22244" y="6525935"/>
            <a:ext cx="64" cy="25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F23F-0AD1-0347-BF7F-1B20660C75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50B659-F724-1B47-9AC0-0C9C91F9FE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DUPLICATION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FB116C-E601-C24A-9C7F-0F5295238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longest duplicates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A917F-83E5-5E45-B28C-D0C1B78149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B1030-EE41-F840-9218-1CBC0360023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REFACTORING_CANDIDATES_TABLE_DUPLICATION">
            <a:extLst>
              <a:ext uri="{FF2B5EF4-FFF2-40B4-BE49-F238E27FC236}">
                <a16:creationId xmlns:a16="http://schemas.microsoft.com/office/drawing/2014/main" id="{6D18B547-BA3F-1046-9F1B-A8CA602DA83E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1294" cy="493368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7004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1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4988">
                  <a:extLst>
                    <a:ext uri="{9D8B030D-6E8A-4147-A177-3AD203B41FA5}">
                      <a16:colId xmlns:a16="http://schemas.microsoft.com/office/drawing/2014/main" val="2857446439"/>
                    </a:ext>
                  </a:extLst>
                </a:gridCol>
              </a:tblGrid>
              <a:tr h="30582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Redundant LOC</a:t>
                      </a:r>
                    </a:p>
                  </a:txBody>
                  <a:tcPr marL="108000" marR="108000" marT="72000" marB="72000" anchor="b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C10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Level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 anchor="b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 anchor="b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33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  <a:tr h="279736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Bold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700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202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0E241-59C2-6F55-4707-FD2CC82A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397773-E61A-9D94-159E-FE176D511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0E2EE-7B25-5041-16B6-A6265C553E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Unit Size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E6AFEFE-FA0F-CDBD-40F1-A3FF9921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longest units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6392F-4A8E-477A-00F5-76B320743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UNIT_SIZE">
            <a:extLst>
              <a:ext uri="{FF2B5EF4-FFF2-40B4-BE49-F238E27FC236}">
                <a16:creationId xmlns:a16="http://schemas.microsoft.com/office/drawing/2014/main" id="{6526472F-557C-F0F9-9AC9-DA0F1F07D816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2250" cy="497256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602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  <a:gridCol w="1500910">
                  <a:extLst>
                    <a:ext uri="{9D8B030D-6E8A-4147-A177-3AD203B41FA5}">
                      <a16:colId xmlns:a16="http://schemas.microsoft.com/office/drawing/2014/main" val="426349204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50909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Unit name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McCabe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Parameters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Component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8876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3C50C-D5AC-B980-57E1-AB9740C2F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C47716-66EC-A5D9-AE7C-3AF047ABA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D58E3A-84C6-E394-9DB2-843E3C2B42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Unit COMPLEXITY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B683A4-1422-9996-73B9-EDF74B14B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most complex units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8D24E3-806B-1789-735C-FD0762CEDC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UNIT_COMPLEXITY">
            <a:extLst>
              <a:ext uri="{FF2B5EF4-FFF2-40B4-BE49-F238E27FC236}">
                <a16:creationId xmlns:a16="http://schemas.microsoft.com/office/drawing/2014/main" id="{B2AD6F83-29C1-E9BE-13AF-24963E398AE4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2250" cy="497256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602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  <a:gridCol w="1500910">
                  <a:extLst>
                    <a:ext uri="{9D8B030D-6E8A-4147-A177-3AD203B41FA5}">
                      <a16:colId xmlns:a16="http://schemas.microsoft.com/office/drawing/2014/main" val="426349204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50909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Unit name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54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McCabe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Parameters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Component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2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417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E5DF8-42C2-D9A0-C581-926F88850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84C2E-E259-D449-D3FC-4501B83D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2E8F9D-227D-DE48-28FD-49E58F9EE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Unit INTERFACING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36CF5EF-9D37-AF0B-8482-89079D5C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units with the largest interfaces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3E2457-37D9-7B56-B0F1-9C62576D55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UNIT_INTERFACING">
            <a:extLst>
              <a:ext uri="{FF2B5EF4-FFF2-40B4-BE49-F238E27FC236}">
                <a16:creationId xmlns:a16="http://schemas.microsoft.com/office/drawing/2014/main" id="{886DDEFD-B6CA-D10A-3710-9F71507BA754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2250" cy="497256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6024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80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89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378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  <a:gridCol w="1500910">
                  <a:extLst>
                    <a:ext uri="{9D8B030D-6E8A-4147-A177-3AD203B41FA5}">
                      <a16:colId xmlns:a16="http://schemas.microsoft.com/office/drawing/2014/main" val="4263492041"/>
                    </a:ext>
                  </a:extLst>
                </a:gridCol>
                <a:gridCol w="1115568">
                  <a:extLst>
                    <a:ext uri="{9D8B030D-6E8A-4147-A177-3AD203B41FA5}">
                      <a16:colId xmlns:a16="http://schemas.microsoft.com/office/drawing/2014/main" val="250909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Unit name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54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McCabe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Parameters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C1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Component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2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20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E2D5C-3E5F-6B9D-908E-50F0A86AC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ED10E3-5A1E-EB42-A8DD-8C3EA6AFCB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401406-73FA-D043-F4F9-83583AFBB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Module COUPLING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B4BED9-C15D-5B49-DC19-82A8E7339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the modules with the highest coupling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246FC-EA60-CE91-78AD-F329167484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MODULE_COUPLING">
            <a:extLst>
              <a:ext uri="{FF2B5EF4-FFF2-40B4-BE49-F238E27FC236}">
                <a16:creationId xmlns:a16="http://schemas.microsoft.com/office/drawing/2014/main" id="{08CD0C1C-FF15-4288-5694-0C8CA50F5FE0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1293" cy="478968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6036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7908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  <a:gridCol w="1766924">
                  <a:extLst>
                    <a:ext uri="{9D8B030D-6E8A-4147-A177-3AD203B41FA5}">
                      <a16:colId xmlns:a16="http://schemas.microsoft.com/office/drawing/2014/main" val="4263492041"/>
                    </a:ext>
                  </a:extLst>
                </a:gridCol>
                <a:gridCol w="1405383">
                  <a:extLst>
                    <a:ext uri="{9D8B030D-6E8A-4147-A177-3AD203B41FA5}">
                      <a16:colId xmlns:a16="http://schemas.microsoft.com/office/drawing/2014/main" val="250909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54B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Fan-in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C1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Component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2"/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2"/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5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30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261DE-516A-2C47-C290-CC53EE2E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025075-AF88-4ABD-0816-000FE85C6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BA0A77-753D-20DB-3D53-A7D106A78F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COMPONENT ENTANGLEMENT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362569B-8BFD-D308-A55E-04765D4E1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component entanglement related findings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D554A-888F-C192-ED2E-3071DD750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COMPONENT_ENTANGLEMENT">
            <a:extLst>
              <a:ext uri="{FF2B5EF4-FFF2-40B4-BE49-F238E27FC236}">
                <a16:creationId xmlns:a16="http://schemas.microsoft.com/office/drawing/2014/main" id="{9838512D-A010-DDD6-1567-37B565CF5809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51494"/>
          <a:ext cx="11231294" cy="460680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9663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53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Description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Weight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5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254774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7627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B2A1D-C398-FD00-A262-F1315FFA7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62FCDF-5E0F-1700-45E3-65B5191C49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F418E4D-4C1B-5CF0-D4B4-9BE92D28D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Refactoring Candidates – COMPONENT Independence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4658BA-0814-EB54-4871-7EA330797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high impact communicating files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CF33D-A478-D36E-605A-D3A5163CF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</p:spPr>
        <p:txBody>
          <a:bodyPr wrap="none" lIns="0" tIns="36000" r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lang="en-US" sz="1000" b="1" kern="1200" cap="all" spc="10" baseline="0" dirty="0">
                <a:solidFill>
                  <a:srgbClr val="B2BEC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graphicFrame>
        <p:nvGraphicFramePr>
          <p:cNvPr id="4" name="REFACTORING_CANDIDATES_TABLE_COMPONENT_INDEPENDENCE">
            <a:extLst>
              <a:ext uri="{FF2B5EF4-FFF2-40B4-BE49-F238E27FC236}">
                <a16:creationId xmlns:a16="http://schemas.microsoft.com/office/drawing/2014/main" id="{0354F911-27AA-DF84-8BBC-02F20E05B6DA}"/>
              </a:ext>
            </a:extLst>
          </p:cNvPr>
          <p:cNvGraphicFramePr>
            <a:graphicFrameLocks noGrp="1"/>
          </p:cNvGraphicFramePr>
          <p:nvPr/>
        </p:nvGraphicFramePr>
        <p:xfrm>
          <a:off x="514373" y="1366988"/>
          <a:ext cx="11231293" cy="4606800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6599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7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675">
                  <a:extLst>
                    <a:ext uri="{9D8B030D-6E8A-4147-A177-3AD203B41FA5}">
                      <a16:colId xmlns:a16="http://schemas.microsoft.com/office/drawing/2014/main" val="4263492041"/>
                    </a:ext>
                  </a:extLst>
                </a:gridCol>
                <a:gridCol w="1536423">
                  <a:extLst>
                    <a:ext uri="{9D8B030D-6E8A-4147-A177-3AD203B41FA5}">
                      <a16:colId xmlns:a16="http://schemas.microsoft.com/office/drawing/2014/main" val="25090921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File name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noProof="0" dirty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en-US" sz="1400" b="1" i="0" noProof="0" dirty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54B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Component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noProof="0" dirty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Technology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200" b="0" i="0" u="none" strike="noStrike" kern="1200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  <a:ea typeface="+mn-ea"/>
                          <a:cs typeface="+mn-cs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noProof="0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Example style</a:t>
                      </a: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19006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5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267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991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763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2263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4041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u="none" strike="noStrike" noProof="0" dirty="0">
                        <a:solidFill>
                          <a:schemeClr val="tx2"/>
                        </a:solidFill>
                        <a:effectLst/>
                        <a:latin typeface="Calibri Regular"/>
                      </a:endParaRPr>
                    </a:p>
                  </a:txBody>
                  <a:tcPr marL="108000" marR="108000" marT="72000" marB="72000" anchor="ctr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endParaRPr lang="en-US" sz="1200" b="0" i="0" u="none" strike="noStrike" kern="1200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Calibri Regular"/>
                        <a:ea typeface="+mn-ea"/>
                        <a:cs typeface="+mn-cs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noProof="0" dirty="0">
                        <a:solidFill>
                          <a:schemeClr val="tx1">
                            <a:lumMod val="60000"/>
                            <a:lumOff val="4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108000" marR="108000" marT="72000" marB="72000" anchor="ctr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606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2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rates </a:t>
            </a:r>
            <a:r>
              <a:rPr lang="en-US" err="1"/>
              <a:t>OSH</a:t>
            </a:r>
            <a:r>
              <a:rPr lang="en-US"/>
              <a:t>_RELATIVE </a:t>
            </a:r>
            <a:r>
              <a:rPr lang="en-US" dirty="0"/>
              <a:t>in Open-Source health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3FAA-8831-A561-22BE-0BD6A7F1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86256E-1079-FD76-4125-F912312BA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525" y="2955487"/>
            <a:ext cx="7135680" cy="330498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/>
              <a:t>OSH_VULN_SUMMARY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OSH_LEGAL_SUMMARY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OSH_FRESHNESS_SUMMARY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OSH_MANAGEMENT_SUMMARY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OSH_DATE_DAY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OSH_DATE_YEAR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228">
            <a:extLst>
              <a:ext uri="{FF2B5EF4-FFF2-40B4-BE49-F238E27FC236}">
                <a16:creationId xmlns:a16="http://schemas.microsoft.com/office/drawing/2014/main" id="{EA58BDC9-A65D-1EF9-C06F-B133B23341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23595" y="914509"/>
            <a:ext cx="1211870" cy="257763"/>
          </a:xfrm>
        </p:spPr>
        <p:txBody>
          <a:bodyPr/>
          <a:lstStyle/>
          <a:p>
            <a:r>
              <a:rPr lang="en-NL"/>
              <a:t>Open source 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9D8E7-562C-3F83-EDA5-551D478BD8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OSH_DATE_MONTH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08717E-20F8-B094-F836-3F06B295F0CF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849B8-61B3-C046-18A7-A21F353E4A0E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MARKER_OSH_RATING</a:t>
              </a:r>
              <a:endParaRPr lang="en-US" sz="1400" b="1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3E78CEEB-4204-7EE6-1D31-1B8DC2596A01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9BEC8872-3FB6-1910-ED65-16029E5B2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67665"/>
              </p:ext>
            </p:extLst>
          </p:nvPr>
        </p:nvGraphicFramePr>
        <p:xfrm>
          <a:off x="7984631" y="3243717"/>
          <a:ext cx="3755424" cy="5526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OSH_RATING_VULNERABILITY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License 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STARS_LICENSES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OSH_RATING_LICENSES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Management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STARS_MANAGEMENT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OSH_RATING_MANAGEMENT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Activity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STARS_ACTIVITY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OSH_RATING_ACTIVITY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Props1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22532</TotalTime>
  <Words>1370</Words>
  <Application>Microsoft Macintosh PowerPoint</Application>
  <PresentationFormat>Widescreen</PresentationFormat>
  <Paragraphs>347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Bold</vt:lpstr>
      <vt:lpstr>Calibri Light</vt:lpstr>
      <vt:lpstr>Calibri Regular</vt:lpstr>
      <vt:lpstr>TheSans B5 Plain</vt:lpstr>
      <vt:lpstr>TheSansMono M5</vt:lpstr>
      <vt:lpstr>Wingdings</vt:lpstr>
      <vt:lpstr>Office Theme</vt:lpstr>
      <vt:lpstr>PowerPoint Presentation</vt:lpstr>
      <vt:lpstr>SYSTEM_NAME technical quality: management summary</vt:lpstr>
      <vt:lpstr>The system is VOLUME_RELATIVE in size and is built primarily in TECH_1_NAME</vt:lpstr>
      <vt:lpstr>SYSTEM_NAME has an TEST_CODE_RELATIVE test/code ratio</vt:lpstr>
      <vt:lpstr>SYSTEM_NAME is a MAINT_SIZE system of SYSTEM_PY PY which scores MAINT_RATING for maintainability </vt:lpstr>
      <vt:lpstr>SYSTEM_NAME scores MAINT_INDICATION for maintainability</vt:lpstr>
      <vt:lpstr>SYSTEM_NAME scores ARCH_AT_BELOW average (ARCH_RATING ★) for Architecture Quality</vt:lpstr>
      <vt:lpstr>OSH_TOTAL_VULN vulnerable 3rd party open-source dependencies were identified</vt:lpstr>
      <vt:lpstr>SYSTEM_NAME rates OSH_RELATIVE in Open-Source health</vt:lpstr>
      <vt:lpstr>An overview of the longest duplicates</vt:lpstr>
      <vt:lpstr>An overview of the longest units</vt:lpstr>
      <vt:lpstr>An overview of the most complex units</vt:lpstr>
      <vt:lpstr>An overview of the units with the largest interfaces</vt:lpstr>
      <vt:lpstr>An overview of the modules with the highest coupling</vt:lpstr>
      <vt:lpstr>An overview of component entanglement related findings</vt:lpstr>
      <vt:lpstr>An overview of high impact communicating files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Floris van Leeuwen</cp:lastModifiedBy>
  <cp:revision>118</cp:revision>
  <cp:lastPrinted>2020-07-02T15:41:27Z</cp:lastPrinted>
  <dcterms:created xsi:type="dcterms:W3CDTF">2024-01-03T15:04:34Z</dcterms:created>
  <dcterms:modified xsi:type="dcterms:W3CDTF">2025-07-18T16:25:18Z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